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13" r:id="rId2"/>
    <p:sldId id="321" r:id="rId3"/>
    <p:sldId id="369" r:id="rId4"/>
    <p:sldId id="370" r:id="rId5"/>
    <p:sldId id="371" r:id="rId6"/>
    <p:sldId id="372" r:id="rId7"/>
    <p:sldId id="374" r:id="rId8"/>
    <p:sldId id="375" r:id="rId9"/>
    <p:sldId id="376" r:id="rId10"/>
    <p:sldId id="37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70" d="100"/>
          <a:sy n="70" d="100"/>
        </p:scale>
        <p:origin x="1290" y="72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44635" y="-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КАК СТАТЬ ЮНЫМ ИНСПЕКТОРОМ ДВИЖЕНИЯ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792" y="4806085"/>
            <a:ext cx="1299851" cy="119177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261" y="4697506"/>
            <a:ext cx="810577" cy="1443110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ОБЕСПЕЧЕНИЯ РАБОТЫ ПРЕСС-ЦЕНТРА НЕОБХОДИМО 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155" y="876373"/>
            <a:ext cx="66867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Обеспечить выпуск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материалов о деятельности отрядов ЮИД, публикаций, направленных на пропаганду безопасности дорожного движения и формирование положительного образа участников дорожного движения в информационных ресурсах школы, местных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изданиях)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Организовать проведение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акций и мероприятий для школьников и жителей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города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Наладить взаимодействие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отрядами ЮИД, ведущими деятельность на территории города, региона,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России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Наладить взаимодействие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сотрудником пропаганды БДД Госавтоинспекции в своем районе,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для проведения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мероприятий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Участвовать 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региональных и Всероссийских мероприятиях, посвященных безопасности дорожного движения, представляя интересы «Пресс-центра ЮИД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11" y="4741366"/>
            <a:ext cx="3263918" cy="1835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11" y="4737708"/>
            <a:ext cx="2816144" cy="1865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1839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616438"/>
            <a:ext cx="62101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ЮИД – это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ный </a:t>
            </a:r>
          </a:p>
          <a:p>
            <a:pPr lvl="0">
              <a:defRPr/>
            </a:pP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нспектор </a:t>
            </a:r>
          </a:p>
          <a:p>
            <a:pPr lvl="0">
              <a:defRPr/>
            </a:pP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вижения</a:t>
            </a:r>
            <a:endParaRPr lang="ru-RU" sz="28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068" b="100000" l="42969" r="93047">
                        <a14:foregroundMark x1="47734" y1="19343" x2="48125" y2="27667"/>
                        <a14:foregroundMark x1="47969" y1="32943" x2="49531" y2="59555"/>
                        <a14:foregroundMark x1="47031" y1="15826" x2="47422" y2="17702"/>
                        <a14:foregroundMark x1="66953" y1="23329" x2="76875" y2="30012"/>
                        <a14:foregroundMark x1="65156" y1="24033" x2="63672" y2="30012"/>
                        <a14:foregroundMark x1="68203" y1="79953" x2="62969" y2="99766"/>
                        <a14:foregroundMark x1="75703" y1="80305" x2="75703" y2="89801"/>
                        <a14:foregroundMark x1="49688" y1="72333" x2="49766" y2="74091"/>
                        <a14:foregroundMark x1="49766" y1="70574" x2="49766" y2="71864"/>
                        <a14:foregroundMark x1="51641" y1="72333" x2="52578" y2="75264"/>
                        <a14:foregroundMark x1="48438" y1="76788" x2="49453" y2="77608"/>
                        <a14:foregroundMark x1="48281" y1="76436" x2="48594" y2="76671"/>
                        <a14:foregroundMark x1="50078" y1="79484" x2="49375" y2="77726"/>
                        <a14:foregroundMark x1="49766" y1="77140" x2="49688" y2="74091"/>
                        <a14:foregroundMark x1="50078" y1="77843" x2="51484" y2="78077"/>
                        <a14:foregroundMark x1="51719" y1="77843" x2="52656" y2="77374"/>
                        <a14:foregroundMark x1="52656" y1="76319" x2="52656" y2="77022"/>
                        <a14:foregroundMark x1="50234" y1="80070" x2="50625" y2="81125"/>
                        <a14:foregroundMark x1="46563" y1="15709" x2="48125" y2="15358"/>
                        <a14:foregroundMark x1="46484" y1="16530" x2="46406" y2="19343"/>
                        <a14:backgroundMark x1="70469" y1="15592" x2="71563" y2="15592"/>
                        <a14:backgroundMark x1="64063" y1="22274" x2="63359" y2="23916"/>
                        <a14:backgroundMark x1="50703" y1="72802" x2="51094" y2="75498"/>
                        <a14:backgroundMark x1="51563" y1="81360" x2="51563" y2="81360"/>
                        <a14:backgroundMark x1="46016" y1="18875" x2="46016" y2="20399"/>
                        <a14:backgroundMark x1="46875" y1="46424" x2="46406" y2="47011"/>
                        <a14:backgroundMark x1="47344" y1="48300" x2="47344" y2="48652"/>
                        <a14:backgroundMark x1="62266" y1="17585" x2="62578" y2="26964"/>
                        <a14:backgroundMark x1="74609" y1="12544" x2="73906" y2="150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84"/>
          <a:stretch/>
        </p:blipFill>
        <p:spPr>
          <a:xfrm>
            <a:off x="1331539" y="2891481"/>
            <a:ext cx="6371640" cy="3966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ОЗНАЧАЮТ БУКВЫ ЮИД?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2753" y="2156621"/>
            <a:ext cx="6551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Верный </a:t>
            </a:r>
            <a:r>
              <a:rPr lang="ru-RU" sz="2400" dirty="0"/>
              <a:t>и важный помощник сотрудника Госавтоинспекции в каждой школе, в каждом классе.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9" name="Прямоугольник 18"/>
          <p:cNvSpPr/>
          <p:nvPr/>
        </p:nvSpPr>
        <p:spPr>
          <a:xfrm>
            <a:off x="169949" y="3536950"/>
            <a:ext cx="41655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ЮИДовцы</a:t>
            </a:r>
            <a:r>
              <a:rPr lang="ru-RU" sz="2400" dirty="0" smtClean="0"/>
              <a:t> очень </a:t>
            </a:r>
            <a:r>
              <a:rPr lang="ru-RU" sz="2400" dirty="0"/>
              <a:t>активные и талантливые дети, которые всегда стремятся к новым знаниям и умениям. </a:t>
            </a:r>
            <a:r>
              <a:rPr lang="ru-RU" sz="2400" dirty="0" smtClean="0"/>
              <a:t>В отрядах ЮИД дети развиваются всесторонне. </a:t>
            </a:r>
            <a:br>
              <a:rPr lang="ru-RU" sz="2400" dirty="0" smtClean="0"/>
            </a:br>
            <a:r>
              <a:rPr lang="ru-RU" sz="2400" dirty="0" smtClean="0"/>
              <a:t>Прежде всего </a:t>
            </a:r>
            <a:r>
              <a:rPr lang="ru-RU" sz="2400" dirty="0" err="1" smtClean="0"/>
              <a:t>ЮИДовцы</a:t>
            </a:r>
            <a:r>
              <a:rPr lang="ru-RU" sz="2400" dirty="0" smtClean="0"/>
              <a:t>  –  это знатоки </a:t>
            </a:r>
            <a:r>
              <a:rPr lang="ru-RU" sz="2400" dirty="0"/>
              <a:t>ПДД.</a:t>
            </a:r>
          </a:p>
        </p:txBody>
      </p:sp>
    </p:spTree>
    <p:extLst>
      <p:ext uri="{BB962C8B-B14F-4D97-AF65-F5344CB8AC3E}">
        <p14:creationId xmlns:p14="http://schemas.microsoft.com/office/powerpoint/2010/main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466732" y="705907"/>
            <a:ext cx="405758" cy="405758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345056"/>
            <a:ext cx="405758" cy="405758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116128"/>
            <a:ext cx="405758" cy="405758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909564"/>
              </p:ext>
            </p:extLst>
          </p:nvPr>
        </p:nvGraphicFramePr>
        <p:xfrm>
          <a:off x="231698" y="611056"/>
          <a:ext cx="6724687" cy="2150515"/>
        </p:xfrm>
        <a:graphic>
          <a:graphicData uri="http://schemas.openxmlformats.org/drawingml/2006/table">
            <a:tbl>
              <a:tblPr firstRow="1" firstCol="1" bandRow="1"/>
              <a:tblGrid>
                <a:gridCol w="754541">
                  <a:extLst>
                    <a:ext uri="{9D8B030D-6E8A-4147-A177-3AD203B41FA5}">
                      <a16:colId xmlns:a16="http://schemas.microsoft.com/office/drawing/2014/main" xmlns="" val="850338979"/>
                    </a:ext>
                  </a:extLst>
                </a:gridCol>
                <a:gridCol w="5970146">
                  <a:extLst>
                    <a:ext uri="{9D8B030D-6E8A-4147-A177-3AD203B41FA5}">
                      <a16:colId xmlns:a16="http://schemas.microsoft.com/office/drawing/2014/main" xmlns="" val="3010668955"/>
                    </a:ext>
                  </a:extLst>
                </a:gridCol>
              </a:tblGrid>
              <a:tr h="58792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Изучи ПДД сам.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15337288"/>
                  </a:ext>
                </a:extLst>
              </a:tr>
              <a:tr h="6621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Научи ПДД своих сверстников.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09615442"/>
                  </a:ext>
                </a:extLst>
              </a:tr>
              <a:tr h="9004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Напомни взрослым о культуре </a:t>
                      </a:r>
                      <a:b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дорожного движения.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879202294"/>
                  </a:ext>
                </a:extLst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ЮИД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826" y="2816201"/>
            <a:ext cx="2710742" cy="3925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5" name="Группа 2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Овал 2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7371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199766" y="63021"/>
            <a:ext cx="81692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ЧЕМ ЗАНИМАЮТСЯ </a:t>
            </a:r>
            <a:b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ЮНЫЕ ИНСПЕКТОРЫ ДВИЖЕНИЯ?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5" name="TextBox 7"/>
          <p:cNvSpPr txBox="1">
            <a:spLocks noChangeArrowheads="1"/>
          </p:cNvSpPr>
          <p:nvPr/>
        </p:nvSpPr>
        <p:spPr bwMode="auto">
          <a:xfrm>
            <a:off x="344686" y="819388"/>
            <a:ext cx="6424744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Изучают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и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соблюдают ПДД.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Пропагандируют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среди детей младшего возраста и сверстников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ПДД и основы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безопасного поведения на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дорогах.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Активно обсуждают вопросы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относящихся к </a:t>
            </a:r>
            <a:r>
              <a:rPr lang="ru-RU" altLang="ru-RU" sz="1600" b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работе </a:t>
            </a:r>
            <a:r>
              <a:rPr lang="ru-RU" altLang="ru-RU" sz="1600" b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отряда ЮИД,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вносят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свои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предложения.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Могут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обращаться за помощью и консультацией по вопросам безопасности дорожного движения к педагогу и инспектору по пропаганде безопасности дорожного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Участвуют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слетах, конкурсах, смотрах, соревнованиях по безопасности дорожного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Ведут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работу с юными велосипедистами.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1"/>
          <a:stretch/>
        </p:blipFill>
        <p:spPr>
          <a:xfrm>
            <a:off x="1245236" y="3839192"/>
            <a:ext cx="4567028" cy="2738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6608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Современный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юный инспектор движения – настоящий пропагандист безопасности дорожного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движения.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9247" y="800690"/>
            <a:ext cx="61497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ЮИДовцы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сегодня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участвуют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организации школьных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радио- и телепередач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разрабатывают  наглядную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агитацию,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проводят беседы с младшими школьниками и их родителями, участвуют в творческих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мероприятиях,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поддерживают муниципальные, региональные, федеральные,  всероссийские и международные акции и мероприятия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8" t="15662"/>
          <a:stretch/>
        </p:blipFill>
        <p:spPr>
          <a:xfrm>
            <a:off x="462143" y="3429000"/>
            <a:ext cx="6068269" cy="3228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256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37" y="392234"/>
            <a:ext cx="2752406" cy="19450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14465" y="492914"/>
            <a:ext cx="4283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Работа в группах социальных сетей позволяет юному пропагандисту использовать целый набор инструментов воздействия на подписчиков посредством текста, видео, фото или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аудио контента.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2248" y="2653716"/>
            <a:ext cx="6661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 социальных сетях существует несколько способов делиться информацией</a:t>
            </a: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209690" y="3521857"/>
            <a:ext cx="642474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Первый способ – пользователи могут делиться ссылками на интересную и полезную информацию через сообщения, т.е. отправлять сообщения со ссылкой на информацию самостоятельно.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Второй способ – в большинстве социальных сетей есть функция </a:t>
            </a:r>
            <a:r>
              <a:rPr lang="ru-RU" altLang="ru-RU" sz="1800" b="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репоста</a:t>
            </a: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  или лайка , через который </a:t>
            </a: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пользователи </a:t>
            </a: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могут делиться информацией со своими друзьями или подписчиками. Второй вариант более эффективен, так как позволяет охватить более широкую аудиторию</a:t>
            </a: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altLang="ru-RU" sz="18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6541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3" grpId="0"/>
      <p:bldP spid="1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616" y="610439"/>
            <a:ext cx="66867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Главная задача, которая стоит перед </a:t>
            </a:r>
            <a:r>
              <a:rPr lang="ru-RU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ЮИДовцами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отвечающими за ведение аккаунтов в социальных сетях –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сделать информацию интересной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а распространят её уже сами пользователи.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Важно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следить за интересами подписчиков, выявлять мотивы передачи информации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81837" y="2284797"/>
            <a:ext cx="25684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Социальные сети позволяют выстроить обратную связь между пользователем и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движением ЮИД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. Пользователи могут задавать вопросы, оставлять комментарии, участвовать в опросах.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Это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позволяет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движению ЮИД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поддерживать интерес пользователей к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их деятельности. 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5671" y="2087767"/>
            <a:ext cx="3519054" cy="451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ПРЕСС-ЦЕНТР ЮИД 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4465" y="492914"/>
            <a:ext cx="66867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Пресс-центр ЮИД 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это площадка, созданная для развития и популяризации движения ЮИД в России, а также с целью решения проблемы формирования безопасного поведения участников дорожного движения и снижения количества пострадавших детей в дорожно-транспортных происшествиях</a:t>
            </a:r>
            <a:r>
              <a:rPr lang="ru-RU" sz="16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5" y="4273320"/>
            <a:ext cx="3294125" cy="2186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6" y="1969363"/>
            <a:ext cx="3294124" cy="2196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3" r="11784"/>
          <a:stretch/>
        </p:blipFill>
        <p:spPr>
          <a:xfrm>
            <a:off x="3728497" y="4267200"/>
            <a:ext cx="3310985" cy="21925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2"/>
          <a:stretch/>
        </p:blipFill>
        <p:spPr>
          <a:xfrm>
            <a:off x="3723014" y="1964164"/>
            <a:ext cx="3294124" cy="2201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6051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2" t="17159" r="13210" b="7763"/>
          <a:stretch/>
        </p:blipFill>
        <p:spPr>
          <a:xfrm>
            <a:off x="2974905" y="3777969"/>
            <a:ext cx="3764274" cy="23243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ПРЕСС-ЦЕНТРА ЮИД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837" y="566678"/>
            <a:ext cx="66867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привлечение новых участников в отряды ЮИД, продвижение деятельности отрядов ЮИД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информационной среде, обеспечение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имиджевой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составляющей работы отрядов ЮИД;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содействие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формированию профессионального опыта обучающихся в области журналистики и повышению уровня работы школьных СМИ и пресс-центров, обеспечение освоения навыков поиска, анализа, обработки и передачи информации, формирование современных информационных компетенций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у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4" name="Прямоугольник 3"/>
          <p:cNvSpPr/>
          <p:nvPr/>
        </p:nvSpPr>
        <p:spPr>
          <a:xfrm>
            <a:off x="181837" y="3777969"/>
            <a:ext cx="2647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вашей школе тоже возможно организовать такой пресс-центр, который будет рассказывать всем о работе юных инспекторов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движения.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6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uiExpand="1" build="p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8931</TotalTime>
  <Words>500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Microsoft YaHei UI</vt:lpstr>
      <vt:lpstr>Arial</vt:lpstr>
      <vt:lpstr>Calibri</vt:lpstr>
      <vt:lpstr>Calibri Light</vt:lpstr>
      <vt:lpstr>Segoe UI</vt:lpstr>
      <vt:lpstr>Segoe UI Light</vt:lpstr>
      <vt:lpstr>Segoe UI Semibold</vt:lpstr>
      <vt:lpstr>Wingdings</vt:lpstr>
      <vt:lpstr>Тема Office</vt:lpstr>
      <vt:lpstr>КАК СТАТЬ ЮНЫМ ИНСПЕКТОРОМ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Ольга</cp:lastModifiedBy>
  <cp:revision>295</cp:revision>
  <dcterms:created xsi:type="dcterms:W3CDTF">2019-08-19T07:52:16Z</dcterms:created>
  <dcterms:modified xsi:type="dcterms:W3CDTF">2021-02-07T13:41:34Z</dcterms:modified>
</cp:coreProperties>
</file>